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61" r:id="rId5"/>
    <p:sldId id="258" r:id="rId6"/>
    <p:sldId id="266" r:id="rId7"/>
    <p:sldId id="272" r:id="rId8"/>
    <p:sldId id="270" r:id="rId9"/>
    <p:sldId id="259" r:id="rId10"/>
    <p:sldId id="267" r:id="rId11"/>
    <p:sldId id="268" r:id="rId12"/>
    <p:sldId id="269" r:id="rId13"/>
    <p:sldId id="260" r:id="rId14"/>
    <p:sldId id="262" r:id="rId15"/>
    <p:sldId id="26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070" autoAdjust="0"/>
  </p:normalViewPr>
  <p:slideViewPr>
    <p:cSldViewPr snapToGrid="0" showGuides="1">
      <p:cViewPr varScale="1">
        <p:scale>
          <a:sx n="87" d="100"/>
          <a:sy n="87" d="100"/>
        </p:scale>
        <p:origin x="65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6D6F-C883-40CE-827F-D92F2B1A251A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83507-BBB3-4302-A648-8779C517F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77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스토리 </a:t>
            </a:r>
            <a:r>
              <a:rPr lang="ko-KR" altLang="en-US" dirty="0" err="1"/>
              <a:t>텔링</a:t>
            </a:r>
            <a:r>
              <a:rPr lang="ko-KR" altLang="en-US" dirty="0"/>
              <a:t> 사례를 찾는다</a:t>
            </a:r>
            <a:endParaRPr lang="en-US" altLang="ko-KR" dirty="0"/>
          </a:p>
          <a:p>
            <a:r>
              <a:rPr lang="ko-KR" altLang="en-US" dirty="0"/>
              <a:t>그것이 왜 좋은 스토리 </a:t>
            </a:r>
            <a:r>
              <a:rPr lang="ko-KR" altLang="en-US" dirty="0" err="1"/>
              <a:t>텔링인지</a:t>
            </a:r>
            <a:r>
              <a:rPr lang="ko-KR" altLang="en-US" dirty="0"/>
              <a:t> 설명</a:t>
            </a:r>
            <a:endParaRPr lang="en-US" altLang="ko-KR" dirty="0"/>
          </a:p>
          <a:p>
            <a:r>
              <a:rPr lang="ko-KR" altLang="en-US" dirty="0"/>
              <a:t>간단한 플레이 방법 기입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3507-BBB3-4302-A648-8779C517FFE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3507-BBB3-4302-A648-8779C517FFE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924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3507-BBB3-4302-A648-8779C517FF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12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3507-BBB3-4302-A648-8779C517FF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0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83507-BBB3-4302-A648-8779C517FF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9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D182C-9576-4F16-BC0E-E9605451E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801775-E555-48F9-90BE-DE6AE1B83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E6CF8-EDB9-43F9-ADB1-01B014B0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61D7-6F03-4D5B-AE20-B9E49D506AB7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B38BA-6EF4-4682-824D-8E2E752D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5BBF5-7F9B-4597-8233-EFAFFF76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DD64C4-29CB-4E75-9ECD-5BDCE1EA678E}"/>
              </a:ext>
            </a:extLst>
          </p:cNvPr>
          <p:cNvGrpSpPr/>
          <p:nvPr userDrawn="1"/>
        </p:nvGrpSpPr>
        <p:grpSpPr>
          <a:xfrm>
            <a:off x="3438525" y="809625"/>
            <a:ext cx="5467350" cy="5045074"/>
            <a:chOff x="3209581" y="369543"/>
            <a:chExt cx="5925238" cy="59252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BD9020-4548-4F15-BEC8-224D1B28FE72}"/>
                </a:ext>
              </a:extLst>
            </p:cNvPr>
            <p:cNvSpPr/>
            <p:nvPr/>
          </p:nvSpPr>
          <p:spPr>
            <a:xfrm>
              <a:off x="3209581" y="369543"/>
              <a:ext cx="5772838" cy="5772838"/>
            </a:xfrm>
            <a:prstGeom prst="rect">
              <a:avLst/>
            </a:prstGeom>
            <a:noFill/>
            <a:ln w="165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3E983B-9A14-4F6D-A2AA-DD45227F30A2}"/>
                </a:ext>
              </a:extLst>
            </p:cNvPr>
            <p:cNvSpPr/>
            <p:nvPr/>
          </p:nvSpPr>
          <p:spPr>
            <a:xfrm rot="3600000">
              <a:off x="3209581" y="369543"/>
              <a:ext cx="5772838" cy="5772838"/>
            </a:xfrm>
            <a:prstGeom prst="rect">
              <a:avLst/>
            </a:prstGeom>
            <a:noFill/>
            <a:ln w="165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9F139E-E986-4C3E-BCD5-F8CB84B2E25C}"/>
                </a:ext>
              </a:extLst>
            </p:cNvPr>
            <p:cNvSpPr/>
            <p:nvPr/>
          </p:nvSpPr>
          <p:spPr>
            <a:xfrm rot="18000000">
              <a:off x="3361981" y="521943"/>
              <a:ext cx="5772838" cy="5772838"/>
            </a:xfrm>
            <a:prstGeom prst="rect">
              <a:avLst/>
            </a:prstGeom>
            <a:noFill/>
            <a:ln w="165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22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85E00-B1C2-4141-BBDC-DCCFEB57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1CE405-E94D-4510-973C-5D7FAC4B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7DC02-08D9-48A5-AF53-987BF84A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61D7-6F03-4D5B-AE20-B9E49D506AB7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FEC771-6FA4-43E5-A1DB-28E3053A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4141A-12BA-491D-97DD-ACC30334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2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C1F6A1-CD51-464C-8C58-20094BC04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7DC0E4-3770-44E2-946B-F11E81FBD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175769-DAC5-4FF6-8D2C-CAF8AF999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61D7-6F03-4D5B-AE20-B9E49D506AB7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74DBB-1941-485E-9671-E812E510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BD32F4-2C04-4BB5-ACAB-73F9F898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64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1D63D-D65C-41F5-882C-DC06A130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AADFB-E2D4-4075-9AC1-C7EF0A98C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9AF457-15A3-4799-B1D7-2B1C30273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61D7-6F03-4D5B-AE20-B9E49D506AB7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1DAB70-AC6C-4FAA-9167-DB2A9748B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1031B-65FB-46C0-B850-33D722C6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74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2B2B0-A65F-4C43-91F7-F071193C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5E2C90-4A23-4596-B05A-E8F354A02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93A4FF-191C-40D3-9C68-88B14812D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61D7-6F03-4D5B-AE20-B9E49D506AB7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08A39F-76E6-4003-A38C-44F484CE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1FBA9-8693-4341-A6AB-452F645E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00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9974B-0320-4ADF-B74C-3AE613CB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19BE9B-697D-4274-ACE7-954666A67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DBBB0-43FA-440E-97BF-E344F8271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67CFAC-A57A-45FA-AA8F-5BBD3F07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61D7-6F03-4D5B-AE20-B9E49D506AB7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8991F-944F-425E-B9FA-E2C91D60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768C18-12BC-4AE2-9CE7-097461E9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2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2BE40-BA1A-4934-9018-AC98DB61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956414-2FE1-4EBB-A6F8-94DC79D62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C31D72-E8D9-4658-9728-C33AB4F13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1B4BFE-21C8-4DA3-BDDF-E997F6114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9161D-5182-4515-A61D-734987345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88AED2-A878-4E43-AB1A-02F537D1D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61D7-6F03-4D5B-AE20-B9E49D506AB7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D94468-6E55-432A-938E-148429706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0ED8A5-BD6B-4FBF-9A7C-D630BE86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52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94DFB-33E1-402F-BEB6-85E95C7B4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219CFD-5616-46E2-96FA-FB9A304E7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61D7-6F03-4D5B-AE20-B9E49D506AB7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764BC3-DB39-4F1D-90FC-362B2715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72F493-5C33-43BA-8C00-48E621DD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7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107AD-20DD-4C3C-B735-5470DEAA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61D7-6F03-4D5B-AE20-B9E49D506AB7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CA9D47-390F-4E8A-B65C-CAE301E2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9214B-F7BC-4CD5-B8A8-4D43C4D8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073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C07AF-DDC8-40C9-9E51-F4B2F0AA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736FD-32E6-4151-8EA8-3158385F1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0C6497-79C8-44CD-AA5E-98F0C7497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1E7B77-6AE3-4B16-A97C-FF73713EB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61D7-6F03-4D5B-AE20-B9E49D506AB7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908B9-FA7A-45D6-A751-9EAEBDDD5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E3806C-A368-4D58-BE3D-35543215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966F2-FA3C-4F05-A273-AB926D8C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3E35FE-0A0F-40AF-86E8-3CD2F18F6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4E1BCA-ED1F-4D40-A8B4-32508734A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383888-06A1-49CD-9AE1-9996F580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61D7-6F03-4D5B-AE20-B9E49D506AB7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301DBC-27E5-4FBC-ADE1-B58A0E41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8E0C62-C479-4F5F-83F8-7F8AADC2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0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F5E96-28A2-4241-9EEC-B77B5078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260761-6625-4008-A6A5-4B8DE5432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43E9C6-8069-4AD5-A279-FCF0237B5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B61D7-6F03-4D5B-AE20-B9E49D506AB7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9178BE-F46E-4905-A024-CA8DB489A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3174F-239C-40AE-9CC5-CD159B5D0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330CA-016A-4A55-B8B2-3BFF4E8318D1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AFAD20-A929-4B49-A1F2-7CDE4AFEDF5A}"/>
              </a:ext>
            </a:extLst>
          </p:cNvPr>
          <p:cNvGrpSpPr/>
          <p:nvPr userDrawn="1"/>
        </p:nvGrpSpPr>
        <p:grpSpPr>
          <a:xfrm>
            <a:off x="10110385" y="-447675"/>
            <a:ext cx="2486830" cy="2432470"/>
            <a:chOff x="3209581" y="369543"/>
            <a:chExt cx="5925238" cy="59252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0050C1-4325-47F4-8E48-391BBD47A1C5}"/>
                </a:ext>
              </a:extLst>
            </p:cNvPr>
            <p:cNvSpPr/>
            <p:nvPr/>
          </p:nvSpPr>
          <p:spPr>
            <a:xfrm>
              <a:off x="3209581" y="369543"/>
              <a:ext cx="5772838" cy="5772838"/>
            </a:xfrm>
            <a:prstGeom prst="rect">
              <a:avLst/>
            </a:prstGeom>
            <a:noFill/>
            <a:ln w="165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EE7B5E-68C6-46C3-8979-CF9E79AF08A1}"/>
                </a:ext>
              </a:extLst>
            </p:cNvPr>
            <p:cNvSpPr/>
            <p:nvPr/>
          </p:nvSpPr>
          <p:spPr>
            <a:xfrm rot="3600000">
              <a:off x="3209581" y="369543"/>
              <a:ext cx="5772838" cy="5772838"/>
            </a:xfrm>
            <a:prstGeom prst="rect">
              <a:avLst/>
            </a:prstGeom>
            <a:noFill/>
            <a:ln w="165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E3171D-719A-48F2-BB80-F7C2E0D3B334}"/>
                </a:ext>
              </a:extLst>
            </p:cNvPr>
            <p:cNvSpPr/>
            <p:nvPr/>
          </p:nvSpPr>
          <p:spPr>
            <a:xfrm rot="18000000">
              <a:off x="3361981" y="521943"/>
              <a:ext cx="5772838" cy="5772838"/>
            </a:xfrm>
            <a:prstGeom prst="rect">
              <a:avLst/>
            </a:prstGeom>
            <a:noFill/>
            <a:ln w="165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54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0E559-C380-4CF7-8B34-652B2530D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좋은 스토리텔링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9349B3-D926-4475-9252-71A4694904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3737959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F0C44-E564-41D6-B790-0236B13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714"/>
          </a:xfrm>
        </p:spPr>
        <p:txBody>
          <a:bodyPr/>
          <a:lstStyle/>
          <a:p>
            <a:r>
              <a:rPr lang="ko-KR" altLang="en-US" dirty="0" err="1"/>
              <a:t>도쿠로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3BBA8-19F8-4563-A197-99714085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996"/>
            <a:ext cx="10515600" cy="35395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마왕의 성에 납치당한 아름다운 공주가 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성에서 슬프게 울기만 하는 공주를 가엽게 생각한 해골은 마왕이 잠깐 자리를 비운 사이에 공주를 데리고 성을 빠져나가기로 마음먹는다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하지만 금방 공주의 도망을 알아차린 마왕이 공주를 잡아오라는 명령을 내리고 공주는 위기에 빠진다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마침 마왕이 마시고 남은 꽃미남이 되는 음료를 마시고 왕자가 된 해골은 검으로 공주를 위기에서 구출하는데 성공한다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공주는 보답의 의미로 해골에게 부적을 선물하고 원래 모습으로 돌아온 해골은 부적이 매우 마음에 들어 하며 웃음을 보이고는 공주가 무사히 성을 탈출할 수 있도록 옆에서 도와 주기로 마음 먹는다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CACF958-72C4-4343-A752-BC466D5D2DCA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DE86556-58B4-45BB-9EDC-F9C851D5D05F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EA2C825F-D705-41B0-B4DE-6620252DBF7A}"/>
              </a:ext>
            </a:extLst>
          </p:cNvPr>
          <p:cNvSpPr txBox="1">
            <a:spLocks/>
          </p:cNvSpPr>
          <p:nvPr/>
        </p:nvSpPr>
        <p:spPr>
          <a:xfrm>
            <a:off x="838200" y="1123721"/>
            <a:ext cx="4549048" cy="44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초반 게임 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2B9036-B318-4CBD-A235-02E5F0E6E50F}"/>
              </a:ext>
            </a:extLst>
          </p:cNvPr>
          <p:cNvCxnSpPr>
            <a:cxnSpLocks/>
          </p:cNvCxnSpPr>
          <p:nvPr/>
        </p:nvCxnSpPr>
        <p:spPr>
          <a:xfrm>
            <a:off x="838200" y="1509309"/>
            <a:ext cx="227452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도쿠로 게임 스토리에 대한 이미지 검색결과">
            <a:extLst>
              <a:ext uri="{FF2B5EF4-FFF2-40B4-BE49-F238E27FC236}">
                <a16:creationId xmlns:a16="http://schemas.microsoft.com/office/drawing/2014/main" id="{61F21089-883E-48B1-A8A4-BBA65D0B6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046" y="4336530"/>
            <a:ext cx="1824947" cy="182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F07C6A48-0209-43EE-B461-2C767B0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204" y="4115963"/>
            <a:ext cx="1565134" cy="212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s 비타 도쿠로에 대한 이미지 검색결과">
            <a:extLst>
              <a:ext uri="{FF2B5EF4-FFF2-40B4-BE49-F238E27FC236}">
                <a16:creationId xmlns:a16="http://schemas.microsoft.com/office/drawing/2014/main" id="{2DC68680-1B11-40F1-94D9-99E902EB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86" y="4465434"/>
            <a:ext cx="3117625" cy="176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36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F0C44-E564-41D6-B790-0236B13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680"/>
          </a:xfrm>
        </p:spPr>
        <p:txBody>
          <a:bodyPr/>
          <a:lstStyle/>
          <a:p>
            <a:r>
              <a:rPr lang="ko-KR" altLang="en-US" dirty="0" err="1"/>
              <a:t>도쿠로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3BBA8-19F8-4563-A197-99714085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짧은 </a:t>
            </a:r>
            <a:r>
              <a:rPr lang="ko-KR" altLang="en-US" sz="1400" dirty="0" err="1"/>
              <a:t>애니매이션을</a:t>
            </a:r>
            <a:r>
              <a:rPr lang="ko-KR" altLang="en-US" sz="1400" dirty="0"/>
              <a:t> 활용해 스토리 진행 상황을 효과적으로 전달함</a:t>
            </a:r>
            <a:endParaRPr lang="en-US" altLang="ko-KR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4554B4C-6BD3-44FD-86F6-A8F0B3033670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B6C9E6-19A4-4300-BF8F-49473C2C5193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B60B0BB-B5C0-4561-B38C-A85C2C4FAAC0}"/>
              </a:ext>
            </a:extLst>
          </p:cNvPr>
          <p:cNvSpPr txBox="1">
            <a:spLocks/>
          </p:cNvSpPr>
          <p:nvPr/>
        </p:nvSpPr>
        <p:spPr>
          <a:xfrm>
            <a:off x="838200" y="1123721"/>
            <a:ext cx="4549048" cy="44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스토리 전달 방식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7BADD3-D229-4344-AE22-24CF163A22A6}"/>
              </a:ext>
            </a:extLst>
          </p:cNvPr>
          <p:cNvCxnSpPr>
            <a:cxnSpLocks/>
          </p:cNvCxnSpPr>
          <p:nvPr/>
        </p:nvCxnSpPr>
        <p:spPr>
          <a:xfrm>
            <a:off x="838200" y="1509309"/>
            <a:ext cx="227452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BF380E-6B93-4411-8E26-7E9680106D71}"/>
              </a:ext>
            </a:extLst>
          </p:cNvPr>
          <p:cNvSpPr txBox="1">
            <a:spLocks/>
          </p:cNvSpPr>
          <p:nvPr/>
        </p:nvSpPr>
        <p:spPr>
          <a:xfrm>
            <a:off x="6443950" y="658491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/>
              <a:t>공주의 눈에는 해골이 보이지 않고 공주가 위험할 때마다 멋지게 등장하는 왕자가 공주가 알고 있는 해골의 모습의 전부이다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그래도 해골은 처음에 받은 부적을 가슴에 걸고 공주가 무사히 탈출할 수 있도록 최선을 다한다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사랑에 목숨을 바치는 전형적인 착한 남자 컨셉이지만 해골 만의 순수한 매력덕에 그런 모습이 오히려 더 친숙하게 유저에게 온다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한 스테이지 별로 중요한 사건이 발생하는 이후 공주가 해골의 존재를 이해하는 데 중요한 단서가 된다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이야기를 이야기하는 시점이 사실은 공주였다는 점에서 결말은 모두 본 게이머들이 </a:t>
            </a:r>
            <a:r>
              <a:rPr lang="en-US" altLang="ko-KR" sz="1400"/>
              <a:t>N</a:t>
            </a:r>
            <a:r>
              <a:rPr lang="ko-KR" altLang="en-US" sz="1400"/>
              <a:t>차 플레이를 진행할 정도이다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11266" name="Picture 2" descr="도쿠로 게임 스토리에 대한 이미지 검색결과">
            <a:extLst>
              <a:ext uri="{FF2B5EF4-FFF2-40B4-BE49-F238E27FC236}">
                <a16:creationId xmlns:a16="http://schemas.microsoft.com/office/drawing/2014/main" id="{29E6F7E9-896D-444B-9057-DBC3605C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25" y="2506356"/>
            <a:ext cx="3283987" cy="184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도쿠로 게임 스토리에 대한 이미지 검색결과">
            <a:extLst>
              <a:ext uri="{FF2B5EF4-FFF2-40B4-BE49-F238E27FC236}">
                <a16:creationId xmlns:a16="http://schemas.microsoft.com/office/drawing/2014/main" id="{9DBCF674-8176-4BDE-B822-7701BB161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290" y="2504091"/>
            <a:ext cx="3283988" cy="184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관련 이미지">
            <a:extLst>
              <a:ext uri="{FF2B5EF4-FFF2-40B4-BE49-F238E27FC236}">
                <a16:creationId xmlns:a16="http://schemas.microsoft.com/office/drawing/2014/main" id="{3BD588C8-7FFC-4708-BB70-AB6799E7A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994" y="2504092"/>
            <a:ext cx="3263615" cy="184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도쿠로 게임 스토리에 대한 이미지 검색결과">
            <a:extLst>
              <a:ext uri="{FF2B5EF4-FFF2-40B4-BE49-F238E27FC236}">
                <a16:creationId xmlns:a16="http://schemas.microsoft.com/office/drawing/2014/main" id="{6E9212E8-24C0-4A94-A25F-B2D91B580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76" y="4482676"/>
            <a:ext cx="2880603" cy="173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도쿠로 게임 스토리에 대한 이미지 검색결과">
            <a:extLst>
              <a:ext uri="{FF2B5EF4-FFF2-40B4-BE49-F238E27FC236}">
                <a16:creationId xmlns:a16="http://schemas.microsoft.com/office/drawing/2014/main" id="{6485FBB1-742F-4B5C-8CC0-C7BC6D503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65" y="4500371"/>
            <a:ext cx="3077355" cy="17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5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F0C44-E564-41D6-B790-0236B13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680"/>
          </a:xfrm>
        </p:spPr>
        <p:txBody>
          <a:bodyPr/>
          <a:lstStyle/>
          <a:p>
            <a:r>
              <a:rPr lang="ko-KR" altLang="en-US" dirty="0" err="1"/>
              <a:t>도쿠로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3BBA8-19F8-4563-A197-99714085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489"/>
            <a:ext cx="10515600" cy="30658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게임에 직접적으로 영향을 주는 스토리는 아니지만 </a:t>
            </a:r>
            <a:r>
              <a:rPr lang="ko-KR" altLang="en-US" sz="1400" dirty="0" err="1"/>
              <a:t>가볍운</a:t>
            </a:r>
            <a:r>
              <a:rPr lang="ko-KR" altLang="en-US" sz="1400" dirty="0"/>
              <a:t> 스토리로 모바일에 적합한 스토리 진행방식을 보임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화면에서 캐릭터의 움직임과 표정을 잘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클로즈</a:t>
            </a:r>
            <a:r>
              <a:rPr lang="en-US" altLang="ko-KR" sz="1400" dirty="0"/>
              <a:t>-</a:t>
            </a:r>
            <a:r>
              <a:rPr lang="ko-KR" altLang="en-US" sz="1400" dirty="0"/>
              <a:t>업</a:t>
            </a:r>
            <a:r>
              <a:rPr lang="en-US" altLang="ko-KR" sz="1400" dirty="0"/>
              <a:t>’</a:t>
            </a:r>
            <a:r>
              <a:rPr lang="ko-KR" altLang="en-US" sz="1400" dirty="0"/>
              <a:t>해서 보여줌으로 유저가  쉽게 이야기에 몰입할 수 있게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스테이지가 끝나면 다음 이야기를 볼 수 있는데 좋은 스토리를 보기위해 퍼즐을 풀어야 하는 상황에 </a:t>
            </a:r>
            <a:r>
              <a:rPr lang="ko-KR" altLang="en-US" sz="1400" dirty="0" err="1"/>
              <a:t>빠지곤함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플레이 초기에 잊고 있었던 요소까지 플레이 후반에 사용함으로 유저 입장에서 영화 못지않는 스토리를 경험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공주와 사랑에 빠졌다는 설정 덕분에 해골의 헌신적인 사랑을 유저가 대신 체험하게 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초기에 콘솔 버전이던 게임이 오래전 모바일로 이식 되었음에도 최근까지 많은 유저의 사랑을 받았었음</a:t>
            </a:r>
            <a:endParaRPr lang="en-US" altLang="ko-KR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4554B4C-6BD3-44FD-86F6-A8F0B3033670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B6C9E6-19A4-4300-BF8F-49473C2C5193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534C358F-5343-4538-AF66-4066975E82FB}"/>
              </a:ext>
            </a:extLst>
          </p:cNvPr>
          <p:cNvSpPr txBox="1">
            <a:spLocks/>
          </p:cNvSpPr>
          <p:nvPr/>
        </p:nvSpPr>
        <p:spPr>
          <a:xfrm>
            <a:off x="838200" y="980500"/>
            <a:ext cx="4549048" cy="824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좋은 스토리의 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1E003B-E380-4FD6-831B-7998B63BFCEA}"/>
              </a:ext>
            </a:extLst>
          </p:cNvPr>
          <p:cNvCxnSpPr>
            <a:cxnSpLocks/>
          </p:cNvCxnSpPr>
          <p:nvPr/>
        </p:nvCxnSpPr>
        <p:spPr>
          <a:xfrm>
            <a:off x="838200" y="1575411"/>
            <a:ext cx="2114320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ps 비타 도쿠로에 대한 이미지 검색결과">
            <a:extLst>
              <a:ext uri="{FF2B5EF4-FFF2-40B4-BE49-F238E27FC236}">
                <a16:creationId xmlns:a16="http://schemas.microsoft.com/office/drawing/2014/main" id="{3BBC96C8-91C1-4CDD-BA6B-998F76E4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196" y="4430168"/>
            <a:ext cx="1408265" cy="182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s 비타 도쿠로에 대한 이미지 검색결과">
            <a:extLst>
              <a:ext uri="{FF2B5EF4-FFF2-40B4-BE49-F238E27FC236}">
                <a16:creationId xmlns:a16="http://schemas.microsoft.com/office/drawing/2014/main" id="{654B686D-479A-4E6F-97FA-CCE74D444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14" y="4430167"/>
            <a:ext cx="3448281" cy="18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s 비타 도쿠로에 대한 이미지 검색결과">
            <a:extLst>
              <a:ext uri="{FF2B5EF4-FFF2-40B4-BE49-F238E27FC236}">
                <a16:creationId xmlns:a16="http://schemas.microsoft.com/office/drawing/2014/main" id="{EC8CCE5F-65AF-4274-BC6B-3AED873A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651" y="4426988"/>
            <a:ext cx="2542381" cy="182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27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B280C-208C-4A71-B8DE-0A5AA8D0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696"/>
          </a:xfrm>
        </p:spPr>
        <p:txBody>
          <a:bodyPr/>
          <a:lstStyle/>
          <a:p>
            <a:r>
              <a:rPr lang="ko-KR" altLang="en-US" dirty="0" err="1"/>
              <a:t>스왐피</a:t>
            </a:r>
            <a:r>
              <a:rPr lang="en-US" altLang="ko-KR" dirty="0"/>
              <a:t>! (  where is my water! 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88E06-3218-44D5-AF46-F6644BEA6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438"/>
            <a:ext cx="10515600" cy="17768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다른 악어와 달리 깨끗함을 좋아하는 </a:t>
            </a:r>
            <a:r>
              <a:rPr lang="ko-KR" altLang="en-US" sz="1400" dirty="0" err="1"/>
              <a:t>스왐피는</a:t>
            </a:r>
            <a:r>
              <a:rPr lang="ko-KR" altLang="en-US" sz="1400" dirty="0"/>
              <a:t> 샤워를 하려고 욕실에 들어 왔는데 수도관이 망가져 싰을 수가 없다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직접 물길을 만들어 </a:t>
            </a:r>
            <a:r>
              <a:rPr lang="ko-KR" altLang="en-US" sz="1400" dirty="0" err="1"/>
              <a:t>스왐피가</a:t>
            </a:r>
            <a:r>
              <a:rPr lang="ko-KR" altLang="en-US" sz="1400" dirty="0"/>
              <a:t> 깨끗하게 싰을 수 있도록 하는 것이 이 게임의 목적이다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만드는 물길을 따라 </a:t>
            </a:r>
            <a:r>
              <a:rPr lang="ko-KR" altLang="en-US" sz="1400" dirty="0" err="1"/>
              <a:t>스왐피가</a:t>
            </a:r>
            <a:r>
              <a:rPr lang="ko-KR" altLang="en-US" sz="1400" dirty="0"/>
              <a:t> 있는 샤워실로 물줄기를 보내주면 되는데 그 와중에 오리를 </a:t>
            </a:r>
            <a:r>
              <a:rPr lang="en-US" altLang="ko-KR" sz="1400" dirty="0"/>
              <a:t>3</a:t>
            </a:r>
            <a:r>
              <a:rPr lang="ko-KR" altLang="en-US" sz="1400" dirty="0"/>
              <a:t>개 모아야하는 조건이 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해당 조건은 이후에 에피소드 잠금 해제에 필요한 포인트로 작용한다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5C9E571-B634-420E-A021-BD71F7EC1EAE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1214FED-2ED9-4DEF-B667-C69F107FBA50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FE6139D-BECF-4D5E-8D6E-4EBE2FBB62DD}"/>
              </a:ext>
            </a:extLst>
          </p:cNvPr>
          <p:cNvSpPr txBox="1">
            <a:spLocks/>
          </p:cNvSpPr>
          <p:nvPr/>
        </p:nvSpPr>
        <p:spPr>
          <a:xfrm>
            <a:off x="838200" y="1149685"/>
            <a:ext cx="4405829" cy="50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게임 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82A7EB-5A3D-45C7-9F93-1C34EB1174E8}"/>
              </a:ext>
            </a:extLst>
          </p:cNvPr>
          <p:cNvCxnSpPr>
            <a:cxnSpLocks/>
          </p:cNvCxnSpPr>
          <p:nvPr/>
        </p:nvCxnSpPr>
        <p:spPr>
          <a:xfrm>
            <a:off x="838200" y="1608462"/>
            <a:ext cx="4405829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ED5690-69EC-4656-B252-9F8C359C94D8}"/>
              </a:ext>
            </a:extLst>
          </p:cNvPr>
          <p:cNvGrpSpPr/>
          <p:nvPr/>
        </p:nvGrpSpPr>
        <p:grpSpPr>
          <a:xfrm>
            <a:off x="1477615" y="3429000"/>
            <a:ext cx="9196374" cy="2776256"/>
            <a:chOff x="1084899" y="3429000"/>
            <a:chExt cx="9196374" cy="2776256"/>
          </a:xfrm>
        </p:grpSpPr>
        <p:pic>
          <p:nvPicPr>
            <p:cNvPr id="7170" name="Picture 2" descr="이야기 늪">
              <a:extLst>
                <a:ext uri="{FF2B5EF4-FFF2-40B4-BE49-F238E27FC236}">
                  <a16:creationId xmlns:a16="http://schemas.microsoft.com/office/drawing/2014/main" id="{01360E03-A682-451D-8F30-4A675A354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4873" y="3429000"/>
              <a:ext cx="1796400" cy="2776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스왐피에 대한 이미지 검색결과">
              <a:extLst>
                <a:ext uri="{FF2B5EF4-FFF2-40B4-BE49-F238E27FC236}">
                  <a16:creationId xmlns:a16="http://schemas.microsoft.com/office/drawing/2014/main" id="{247627DE-0A6A-4010-A91F-F15C8A0EA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401" y="3429001"/>
              <a:ext cx="1847472" cy="2776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https://t1.daumcdn.net/cfile/tistory/20596B335085EF0A1B">
              <a:extLst>
                <a:ext uri="{FF2B5EF4-FFF2-40B4-BE49-F238E27FC236}">
                  <a16:creationId xmlns:a16="http://schemas.microsoft.com/office/drawing/2014/main" id="{EC6B8C41-F075-4661-B90A-45E43A591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899" y="3429000"/>
              <a:ext cx="5552502" cy="277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830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8CCA2-2ECE-4564-9E9E-1DEF009AC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438"/>
            <a:ext cx="10515600" cy="27463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게임안에서 직접적인 줄거리</a:t>
            </a:r>
            <a:r>
              <a:rPr lang="en-US" altLang="ko-KR" sz="1400" dirty="0"/>
              <a:t>, </a:t>
            </a:r>
            <a:r>
              <a:rPr lang="ko-KR" altLang="en-US" sz="1400" dirty="0"/>
              <a:t>스토리를 알려주지 않음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캐릭터의 컨셉과 게임의 진행 방식에 맞춰진 듯 한 스토리라는 느낌을 강하게 받음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그런 </a:t>
            </a:r>
            <a:r>
              <a:rPr lang="ko-KR" altLang="en-US" sz="1400" dirty="0" err="1"/>
              <a:t>스왐피가</a:t>
            </a:r>
            <a:r>
              <a:rPr lang="ko-KR" altLang="en-US" sz="1400" dirty="0"/>
              <a:t> 괜찮은 스토리 </a:t>
            </a:r>
            <a:r>
              <a:rPr lang="ko-KR" altLang="en-US" sz="1400" dirty="0" err="1"/>
              <a:t>텔링이라</a:t>
            </a:r>
            <a:r>
              <a:rPr lang="ko-KR" altLang="en-US" sz="1400" dirty="0"/>
              <a:t> 표현한 이유는 캐릭터 성을 매우 잘 살렸기 때문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스왐피를</a:t>
            </a:r>
            <a:r>
              <a:rPr lang="ko-KR" altLang="en-US" sz="1400" dirty="0"/>
              <a:t> 시작으로 </a:t>
            </a:r>
            <a:r>
              <a:rPr lang="en-US" altLang="ko-KR" sz="1400" dirty="0"/>
              <a:t>2</a:t>
            </a:r>
            <a:r>
              <a:rPr lang="ko-KR" altLang="en-US" sz="1400" dirty="0"/>
              <a:t>편으로 </a:t>
            </a:r>
            <a:r>
              <a:rPr lang="ko-KR" altLang="en-US" sz="1400" dirty="0" err="1"/>
              <a:t>크랭키라는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스왐피의</a:t>
            </a:r>
            <a:r>
              <a:rPr lang="ko-KR" altLang="en-US" sz="1400" dirty="0"/>
              <a:t> 라이벌이 등장하는 스토리의 게임이 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귀여운 캐릭터와 쉬운 퍼즐로 </a:t>
            </a:r>
            <a:r>
              <a:rPr lang="en-US" altLang="ko-KR" sz="1400" dirty="0"/>
              <a:t>4</a:t>
            </a:r>
            <a:r>
              <a:rPr lang="ko-KR" altLang="en-US" sz="1400" dirty="0"/>
              <a:t>개 뿐이었던 에피소드가 </a:t>
            </a:r>
            <a:r>
              <a:rPr lang="en-US" altLang="ko-KR" sz="1400" dirty="0"/>
              <a:t>10</a:t>
            </a:r>
            <a:r>
              <a:rPr lang="ko-KR" altLang="en-US" sz="1400" dirty="0"/>
              <a:t>개로 늘어 났었음</a:t>
            </a:r>
            <a:r>
              <a:rPr lang="en-US" altLang="ko-KR" sz="14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디즈니에서 해당 캐릭터와 설정을 애니메이션화해 제작했으며 </a:t>
            </a:r>
            <a:r>
              <a:rPr lang="en-US" altLang="ko-KR" sz="1400" dirty="0"/>
              <a:t>YOUTUBE</a:t>
            </a:r>
            <a:r>
              <a:rPr lang="ko-KR" altLang="en-US" sz="1400" dirty="0"/>
              <a:t>에 업로드하여 스토리를 만들어 갔음</a:t>
            </a:r>
            <a:endParaRPr lang="en-US" altLang="ko-KR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9BB6A9-3377-4AD8-9B4C-2A28086FE93E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C073744-2BD6-46FC-A4DD-F476BF3B6BD0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74C0A562-99F2-4F3B-86E0-B623EFEC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913"/>
          </a:xfrm>
        </p:spPr>
        <p:txBody>
          <a:bodyPr/>
          <a:lstStyle/>
          <a:p>
            <a:r>
              <a:rPr lang="ko-KR" altLang="en-US" dirty="0" err="1"/>
              <a:t>스왐피</a:t>
            </a:r>
            <a:r>
              <a:rPr lang="en-US" altLang="ko-KR" dirty="0"/>
              <a:t>! (  where is my water! )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ACA5B41-C16D-4237-B889-768A9AF4A3AC}"/>
              </a:ext>
            </a:extLst>
          </p:cNvPr>
          <p:cNvSpPr txBox="1">
            <a:spLocks/>
          </p:cNvSpPr>
          <p:nvPr/>
        </p:nvSpPr>
        <p:spPr>
          <a:xfrm>
            <a:off x="838200" y="1149685"/>
            <a:ext cx="4405829" cy="50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스토리 전달 방식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5D2EADC-CCF8-4328-96E1-3E35900A9EE4}"/>
              </a:ext>
            </a:extLst>
          </p:cNvPr>
          <p:cNvCxnSpPr>
            <a:cxnSpLocks/>
          </p:cNvCxnSpPr>
          <p:nvPr/>
        </p:nvCxnSpPr>
        <p:spPr>
          <a:xfrm>
            <a:off x="838200" y="1608462"/>
            <a:ext cx="4405829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E473095-DE92-4159-B551-63E51442E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42" y="4309676"/>
            <a:ext cx="2660984" cy="1948691"/>
          </a:xfrm>
          <a:prstGeom prst="rect">
            <a:avLst/>
          </a:prstGeom>
        </p:spPr>
      </p:pic>
      <p:pic>
        <p:nvPicPr>
          <p:cNvPr id="12290" name="Picture 2" descr="https://t1.daumcdn.net/cfile/tistory/14207B3C5085EF1911">
            <a:extLst>
              <a:ext uri="{FF2B5EF4-FFF2-40B4-BE49-F238E27FC236}">
                <a16:creationId xmlns:a16="http://schemas.microsoft.com/office/drawing/2014/main" id="{23BCC105-98E2-451E-9235-336CC5F8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49" y="4362782"/>
            <a:ext cx="3181120" cy="184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스왐피 앨리에 대한 이미지 검색결과">
            <a:extLst>
              <a:ext uri="{FF2B5EF4-FFF2-40B4-BE49-F238E27FC236}">
                <a16:creationId xmlns:a16="http://schemas.microsoft.com/office/drawing/2014/main" id="{D975A646-68C2-4D32-B040-7A483EA81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392" y="4362808"/>
            <a:ext cx="4228127" cy="184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75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313CA-00DE-4D98-AD76-9B82414A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8596"/>
          </a:xfrm>
        </p:spPr>
        <p:txBody>
          <a:bodyPr/>
          <a:lstStyle/>
          <a:p>
            <a:r>
              <a:rPr lang="ko-KR" altLang="en-US" dirty="0"/>
              <a:t>게임 스토리텔링 방향성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EDEA1-4B73-40CB-9E7F-027A656EE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87058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/>
              <a:t>영화와 소설과 달리 유저가 직접 플레이 하는 것으로 스토리를 체험할 수 있다는 것이 게임이 가지고 있는 스토리텔링의 최고 장점이라 생각</a:t>
            </a:r>
            <a:endParaRPr lang="en-US" altLang="ko-KR" sz="1400" dirty="0"/>
          </a:p>
          <a:p>
            <a:r>
              <a:rPr lang="ko-KR" altLang="en-US" sz="1400" dirty="0"/>
              <a:t>여느 영화와 소설과 같이 플레이하는 유저가 몰입하고 집중할 수 있어야 하며 결과적으로 감동과 다시 보고 싶은 재미를 느껴야 함</a:t>
            </a:r>
            <a:endParaRPr lang="en-US" altLang="ko-KR" sz="1400" dirty="0"/>
          </a:p>
          <a:p>
            <a:r>
              <a:rPr lang="ko-KR" altLang="en-US" sz="1400" dirty="0"/>
              <a:t>다만 게임이라는 장르의 특성상 스토리를 직접 플레이하는 것으로 대부분 치환하기 때문에 영화나 소설과 달리 이해하는 부분에 있어 제약이 있음</a:t>
            </a:r>
            <a:endParaRPr lang="en-US" altLang="ko-KR" sz="1400" dirty="0"/>
          </a:p>
          <a:p>
            <a:r>
              <a:rPr lang="ko-KR" altLang="en-US" sz="1400" dirty="0"/>
              <a:t>가능하다면 유튜브나 홍보 홈페이지를 통해 유저에게 전달하지 못한 스토리 정보를 영상으로 알려주어야 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A2D8FEF-7998-46DF-AD13-538C9E2E8EB5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84863CB-049A-484B-978F-B75C19EFA906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D1BFBC9-3CF3-446A-A288-EA84AEB4D722}"/>
              </a:ext>
            </a:extLst>
          </p:cNvPr>
          <p:cNvSpPr txBox="1">
            <a:spLocks/>
          </p:cNvSpPr>
          <p:nvPr/>
        </p:nvSpPr>
        <p:spPr>
          <a:xfrm>
            <a:off x="838200" y="1149685"/>
            <a:ext cx="4405829" cy="50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영화</a:t>
            </a:r>
            <a:r>
              <a:rPr lang="en-US" altLang="ko-KR" sz="2000" dirty="0"/>
              <a:t>, </a:t>
            </a:r>
            <a:r>
              <a:rPr lang="ko-KR" altLang="en-US" sz="2000" dirty="0"/>
              <a:t>소설 못지않는 스토리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07AB2D-46BF-4925-8267-C461AFC01444}"/>
              </a:ext>
            </a:extLst>
          </p:cNvPr>
          <p:cNvCxnSpPr>
            <a:cxnSpLocks/>
          </p:cNvCxnSpPr>
          <p:nvPr/>
        </p:nvCxnSpPr>
        <p:spPr>
          <a:xfrm>
            <a:off x="838200" y="1608462"/>
            <a:ext cx="3370243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게임 스토리에 대한 이미지 검색결과">
            <a:extLst>
              <a:ext uri="{FF2B5EF4-FFF2-40B4-BE49-F238E27FC236}">
                <a16:creationId xmlns:a16="http://schemas.microsoft.com/office/drawing/2014/main" id="{1C8740EA-8169-4C6F-A66E-9C7C2170B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4" y="3734722"/>
            <a:ext cx="1922375" cy="23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관련 이미지">
            <a:extLst>
              <a:ext uri="{FF2B5EF4-FFF2-40B4-BE49-F238E27FC236}">
                <a16:creationId xmlns:a16="http://schemas.microsoft.com/office/drawing/2014/main" id="{1B327E42-E606-47D4-9D07-3EBEB3EE4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85" y="3741477"/>
            <a:ext cx="4954148" cy="230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5981B5-3D32-481D-A52F-A2AC02B9A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49" y="3741476"/>
            <a:ext cx="4510060" cy="2308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B25882-58B5-4E36-9915-4158379315E9}"/>
              </a:ext>
            </a:extLst>
          </p:cNvPr>
          <p:cNvSpPr txBox="1"/>
          <p:nvPr/>
        </p:nvSpPr>
        <p:spPr>
          <a:xfrm>
            <a:off x="198304" y="6049497"/>
            <a:ext cx="1689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퀘스트를 통해 퀘스트 간략화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97C7CC-40F6-4572-A2E1-977C5BDF6C74}"/>
              </a:ext>
            </a:extLst>
          </p:cNvPr>
          <p:cNvSpPr txBox="1"/>
          <p:nvPr/>
        </p:nvSpPr>
        <p:spPr>
          <a:xfrm>
            <a:off x="2369085" y="6049497"/>
            <a:ext cx="1689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블리자드 </a:t>
            </a:r>
            <a:r>
              <a:rPr lang="ko-KR" altLang="en-US" sz="900" dirty="0" err="1"/>
              <a:t>시네마틱</a:t>
            </a:r>
            <a:r>
              <a:rPr lang="ko-KR" altLang="en-US" sz="900" dirty="0"/>
              <a:t> 영상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5F3BC-D994-4B17-BD01-B1F1F1163A87}"/>
              </a:ext>
            </a:extLst>
          </p:cNvPr>
          <p:cNvSpPr txBox="1"/>
          <p:nvPr/>
        </p:nvSpPr>
        <p:spPr>
          <a:xfrm>
            <a:off x="7586949" y="6049497"/>
            <a:ext cx="3284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라이엇게임즈</a:t>
            </a:r>
            <a:r>
              <a:rPr lang="ko-KR" altLang="en-US" sz="900" dirty="0"/>
              <a:t> 홈페이지에서 </a:t>
            </a:r>
            <a:r>
              <a:rPr lang="en-US" altLang="ko-KR" sz="900" dirty="0"/>
              <a:t>‘</a:t>
            </a:r>
            <a:r>
              <a:rPr lang="ko-KR" altLang="en-US" sz="900" dirty="0" err="1"/>
              <a:t>리그오브레전드</a:t>
            </a:r>
            <a:r>
              <a:rPr lang="en-US" altLang="ko-KR" sz="900" dirty="0"/>
              <a:t>’</a:t>
            </a:r>
            <a:r>
              <a:rPr lang="ko-KR" altLang="en-US" sz="900" dirty="0"/>
              <a:t>의 스토리 홍보</a:t>
            </a:r>
          </a:p>
        </p:txBody>
      </p:sp>
    </p:spTree>
    <p:extLst>
      <p:ext uri="{BB962C8B-B14F-4D97-AF65-F5344CB8AC3E}">
        <p14:creationId xmlns:p14="http://schemas.microsoft.com/office/powerpoint/2010/main" val="350771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70CE3-CAD8-4FE1-9749-BDEB5C92E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5714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2C9043-9656-4288-96E0-CAE660D0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5040"/>
            <a:ext cx="8059994" cy="36692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좋은 스토리텔링이란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‘</a:t>
            </a:r>
            <a:r>
              <a:rPr lang="ko-KR" altLang="en-US" sz="2000" dirty="0" err="1"/>
              <a:t>샐리의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법칙＇에서</a:t>
            </a:r>
            <a:r>
              <a:rPr lang="ko-KR" altLang="en-US" sz="2000" dirty="0"/>
              <a:t> 스토리텔링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‘</a:t>
            </a:r>
            <a:r>
              <a:rPr lang="ko-KR" altLang="en-US" sz="2000" dirty="0" err="1"/>
              <a:t>도쿠로</a:t>
            </a:r>
            <a:r>
              <a:rPr lang="en-US" altLang="ko-KR" sz="2000" dirty="0"/>
              <a:t>’</a:t>
            </a:r>
            <a:r>
              <a:rPr lang="ko-KR" altLang="en-US" sz="2000" dirty="0"/>
              <a:t>에서 스토리텔링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‘</a:t>
            </a:r>
            <a:r>
              <a:rPr lang="ko-KR" altLang="en-US" sz="2000" dirty="0" err="1"/>
              <a:t>스왐피</a:t>
            </a:r>
            <a:r>
              <a:rPr lang="en-US" altLang="ko-KR" sz="2000" dirty="0"/>
              <a:t>!(Where is my water!)’</a:t>
            </a:r>
            <a:r>
              <a:rPr lang="ko-KR" altLang="en-US" sz="2000" dirty="0"/>
              <a:t>에서 스토리텔링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생각 정리</a:t>
            </a:r>
            <a:endParaRPr lang="en-US" altLang="ko-KR" sz="2000" dirty="0"/>
          </a:p>
          <a:p>
            <a:endParaRPr lang="en-US" altLang="ko-KR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737D6FC-3841-4DC5-941C-8926613100B0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4A3E24-B8CF-46B2-AF09-27E7791B8131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02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3CB9B-0089-4148-9492-DA80B8B1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680"/>
          </a:xfrm>
        </p:spPr>
        <p:txBody>
          <a:bodyPr/>
          <a:lstStyle/>
          <a:p>
            <a:r>
              <a:rPr lang="ko-KR" altLang="en-US" dirty="0"/>
              <a:t>좋은 스토리텔링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FCC46-C687-429B-A376-45B90D51D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318"/>
            <a:ext cx="10515600" cy="27692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줄거리</a:t>
            </a:r>
            <a:r>
              <a:rPr lang="en-US" altLang="ko-KR" sz="1400" dirty="0"/>
              <a:t>,</a:t>
            </a:r>
            <a:r>
              <a:rPr lang="ko-KR" altLang="en-US" sz="1400" dirty="0"/>
              <a:t> 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시점이 모두 포함된 이야기를 뜻함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알리고자 하는 바를 단어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소리를 통해 사건</a:t>
            </a:r>
            <a:r>
              <a:rPr lang="en-US" altLang="ko-KR" sz="1400" dirty="0"/>
              <a:t>, </a:t>
            </a:r>
            <a:r>
              <a:rPr lang="ko-KR" altLang="en-US" sz="1400" dirty="0"/>
              <a:t>이야기로 전달하는 것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스토리는 모든 문화권에서 교육</a:t>
            </a:r>
            <a:r>
              <a:rPr lang="en-US" altLang="ko-KR" sz="1400" dirty="0"/>
              <a:t>, </a:t>
            </a:r>
            <a:r>
              <a:rPr lang="ko-KR" altLang="en-US" sz="1400" dirty="0"/>
              <a:t>문화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엔터테이먼트의</a:t>
            </a:r>
            <a:r>
              <a:rPr lang="ko-KR" altLang="en-US" sz="1400" dirty="0"/>
              <a:t> 도구로 매우 중요한 위치에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스토리</a:t>
            </a:r>
            <a:r>
              <a:rPr lang="en-US" altLang="ko-KR" sz="1400" dirty="0"/>
              <a:t>+</a:t>
            </a:r>
            <a:r>
              <a:rPr lang="ko-KR" altLang="en-US" sz="1400" dirty="0" err="1"/>
              <a:t>텔링</a:t>
            </a:r>
            <a:r>
              <a:rPr lang="ko-KR" altLang="en-US" sz="1400" dirty="0"/>
              <a:t> 의 합성어 </a:t>
            </a:r>
            <a:r>
              <a:rPr lang="en-US" altLang="ko-KR" sz="1400" dirty="0"/>
              <a:t>, ‘</a:t>
            </a:r>
            <a:r>
              <a:rPr lang="ko-KR" altLang="en-US" sz="1400" dirty="0"/>
              <a:t>이야기하다</a:t>
            </a:r>
            <a:r>
              <a:rPr lang="en-US" altLang="ko-KR" sz="1400" dirty="0"/>
              <a:t>’</a:t>
            </a:r>
            <a:r>
              <a:rPr lang="ko-KR" altLang="en-US" sz="1400" dirty="0"/>
              <a:t>라는 의미가 포함됨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게임에서 유저로 하여금 게임에 깊이 있는 몰입감을 주고 단순 재미를 위해 하던 행위에 목적을 부여함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게임에서는 주로 텍스트와 음성으로 스토리를 전달함</a:t>
            </a:r>
            <a:endParaRPr lang="en-US" altLang="ko-KR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15B642-3DE0-48AC-9502-B103B3B0A38B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CF690F-08FD-4218-93DC-AC77710D70D9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9900A35-8BDA-4F50-9A44-A71C17645149}"/>
              </a:ext>
            </a:extLst>
          </p:cNvPr>
          <p:cNvSpPr txBox="1">
            <a:spLocks/>
          </p:cNvSpPr>
          <p:nvPr/>
        </p:nvSpPr>
        <p:spPr>
          <a:xfrm>
            <a:off x="838200" y="1123721"/>
            <a:ext cx="4549048" cy="44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스토리텔링의 역할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524E00-4C66-4CF1-A2FC-8CC74FE75AAE}"/>
              </a:ext>
            </a:extLst>
          </p:cNvPr>
          <p:cNvCxnSpPr>
            <a:cxnSpLocks/>
          </p:cNvCxnSpPr>
          <p:nvPr/>
        </p:nvCxnSpPr>
        <p:spPr>
          <a:xfrm>
            <a:off x="838200" y="1509309"/>
            <a:ext cx="227452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게임 스토리에 대한 이미지 검색결과">
            <a:extLst>
              <a:ext uri="{FF2B5EF4-FFF2-40B4-BE49-F238E27FC236}">
                <a16:creationId xmlns:a16="http://schemas.microsoft.com/office/drawing/2014/main" id="{D75D1CB4-B0DD-49DA-B70B-A97FA6D1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76" y="3873928"/>
            <a:ext cx="1922375" cy="23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게임 스토리에 대한 이미지 검색결과">
            <a:extLst>
              <a:ext uri="{FF2B5EF4-FFF2-40B4-BE49-F238E27FC236}">
                <a16:creationId xmlns:a16="http://schemas.microsoft.com/office/drawing/2014/main" id="{FFAB6DC3-50BE-49B2-8F56-8D962DD3C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29" y="4142472"/>
            <a:ext cx="3664945" cy="206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6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3CB9B-0089-4148-9492-DA80B8B1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680"/>
          </a:xfrm>
        </p:spPr>
        <p:txBody>
          <a:bodyPr/>
          <a:lstStyle/>
          <a:p>
            <a:r>
              <a:rPr lang="ko-KR" altLang="en-US" dirty="0"/>
              <a:t>좋은 스토리 </a:t>
            </a:r>
            <a:r>
              <a:rPr lang="ko-KR" altLang="en-US" dirty="0" err="1"/>
              <a:t>텔링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FCC46-C687-429B-A376-45B90D51D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002" y="1452504"/>
            <a:ext cx="10515600" cy="12943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유저의 가치관에 따라 게임 속에 스토리가 다르게 받아 들여지며 게임 스토리가 유저 간의 의견 충돌을 만들기도 하게 된다</a:t>
            </a:r>
            <a:r>
              <a:rPr lang="en-US" altLang="ko-KR" sz="1400" dirty="0"/>
              <a:t>. ( ‘</a:t>
            </a:r>
            <a:r>
              <a:rPr lang="ko-KR" altLang="en-US" sz="1400" dirty="0"/>
              <a:t>워크래프트</a:t>
            </a:r>
            <a:r>
              <a:rPr lang="en-US" altLang="ko-KR" sz="1400" dirty="0"/>
              <a:t>’</a:t>
            </a:r>
            <a:r>
              <a:rPr lang="ko-KR" altLang="en-US" sz="1400" dirty="0"/>
              <a:t> 시리즈 종족 분쟁 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좋지 못한 스토리는 캐릭터의 인기를 한순간에 바닥으로 떨어뜨릴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공포 게임 장르의 경우 스토리에 매우 많이 투자하는 편이다</a:t>
            </a:r>
            <a:r>
              <a:rPr lang="en-US" altLang="ko-KR" sz="1400" dirty="0"/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15B642-3DE0-48AC-9502-B103B3B0A38B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CF690F-08FD-4218-93DC-AC77710D70D9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Xz7BYqU.jpg">
            <a:extLst>
              <a:ext uri="{FF2B5EF4-FFF2-40B4-BE49-F238E27FC236}">
                <a16:creationId xmlns:a16="http://schemas.microsoft.com/office/drawing/2014/main" id="{0359269E-14F4-46A1-923B-76D94B2CD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40" y="3146576"/>
            <a:ext cx="2728124" cy="290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호드얼라에 대한 이미지 검색결과">
            <a:extLst>
              <a:ext uri="{FF2B5EF4-FFF2-40B4-BE49-F238E27FC236}">
                <a16:creationId xmlns:a16="http://schemas.microsoft.com/office/drawing/2014/main" id="{740F2499-0784-41E5-89CD-4E5E18C5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63" y="3171035"/>
            <a:ext cx="2907535" cy="290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화이트데이 게임에 대한 이미지 검색결과">
            <a:extLst>
              <a:ext uri="{FF2B5EF4-FFF2-40B4-BE49-F238E27FC236}">
                <a16:creationId xmlns:a16="http://schemas.microsoft.com/office/drawing/2014/main" id="{CC5CA81E-C3F3-425F-AD9A-F5054D115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206" y="382202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58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3025E-6EA2-46EB-B238-99D0DF51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9655"/>
          </a:xfrm>
        </p:spPr>
        <p:txBody>
          <a:bodyPr/>
          <a:lstStyle/>
          <a:p>
            <a:r>
              <a:rPr lang="ko-KR" altLang="en-US" dirty="0" err="1"/>
              <a:t>샐리의</a:t>
            </a:r>
            <a:r>
              <a:rPr lang="ko-KR" altLang="en-US" dirty="0"/>
              <a:t> 법칙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97E4B-FCDA-443C-BE70-603DF173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002" y="2141537"/>
            <a:ext cx="10515600" cy="35459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머피의 법칙의 반대말</a:t>
            </a:r>
            <a:r>
              <a:rPr lang="en-US" altLang="ko-KR" sz="1400" dirty="0"/>
              <a:t>, </a:t>
            </a:r>
            <a:r>
              <a:rPr lang="ko-KR" altLang="en-US" sz="1400" dirty="0"/>
              <a:t>무슨 일을 하던 일이 잘 풀리고 운수가 좋은 법칙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아버지와 딸의 이야기로</a:t>
            </a:r>
            <a:r>
              <a:rPr lang="en-US" altLang="ko-KR" sz="1400" dirty="0"/>
              <a:t>, </a:t>
            </a:r>
            <a:r>
              <a:rPr lang="ko-KR" altLang="en-US" sz="1400" dirty="0"/>
              <a:t>두 시점을 오가며 플레이를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딸은 자동으로 목적지까지 이동하며 점프만 사용할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아버지는 좌우로 이동이 가능한 대신 스스로 점프 할 수 없다</a:t>
            </a:r>
            <a:r>
              <a:rPr lang="en-US" altLang="ko-KR" sz="1400" dirty="0"/>
              <a:t>.(</a:t>
            </a:r>
            <a:r>
              <a:rPr lang="ko-KR" altLang="en-US" sz="1400" dirty="0"/>
              <a:t>딸의 움직임을 활용하면 점프할 수 있다</a:t>
            </a:r>
            <a:r>
              <a:rPr lang="en-US" altLang="ko-KR" sz="14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아버지는 딸이 목적지에 무사히 도착할 수 있도록 길을 만들어주는 역할을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플레이어는 먼저 딸의 시점으로 플레이 후 아버지의 시점으로 이전에 딸의 시점으로 플레이했던 기록을 보고 무사히 목적지에 도착할 수 있도록 길을 만들어 주는 플레이를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딸의 시점에서도 아버지의 시점에서 어떻게 움직여야 할지 생각해야 함으로 적절한 퍼즐요소를 가지고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AB9B51-C6F5-4687-8E4D-CED51C64870F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FE4E5FC-C47B-4572-91F8-E5952DDFADE8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샐리의 법칙에 대한 이미지 검색결과">
            <a:extLst>
              <a:ext uri="{FF2B5EF4-FFF2-40B4-BE49-F238E27FC236}">
                <a16:creationId xmlns:a16="http://schemas.microsoft.com/office/drawing/2014/main" id="{AA3BC152-C8CA-430D-8FEC-70EFD342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420" y="1170544"/>
            <a:ext cx="3701667" cy="230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1AB4F28-BA9C-440D-82A4-B183CCDFE378}"/>
              </a:ext>
            </a:extLst>
          </p:cNvPr>
          <p:cNvSpPr txBox="1">
            <a:spLocks/>
          </p:cNvSpPr>
          <p:nvPr/>
        </p:nvSpPr>
        <p:spPr>
          <a:xfrm>
            <a:off x="838200" y="1123721"/>
            <a:ext cx="4549048" cy="44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간략한 정리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DA31BFB-09BB-47CA-BB60-02CEF62845F2}"/>
              </a:ext>
            </a:extLst>
          </p:cNvPr>
          <p:cNvCxnSpPr>
            <a:cxnSpLocks/>
          </p:cNvCxnSpPr>
          <p:nvPr/>
        </p:nvCxnSpPr>
        <p:spPr>
          <a:xfrm>
            <a:off x="838200" y="1509309"/>
            <a:ext cx="227452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8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3025E-6EA2-46EB-B238-99D0DF51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814"/>
          </a:xfrm>
        </p:spPr>
        <p:txBody>
          <a:bodyPr/>
          <a:lstStyle/>
          <a:p>
            <a:r>
              <a:rPr lang="ko-KR" altLang="en-US" dirty="0" err="1"/>
              <a:t>샐리의</a:t>
            </a:r>
            <a:r>
              <a:rPr lang="ko-KR" altLang="en-US" dirty="0"/>
              <a:t> 법칙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97E4B-FCDA-443C-BE70-603DF173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292"/>
            <a:ext cx="10515600" cy="28028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시작은 어린시절의 </a:t>
            </a:r>
            <a:r>
              <a:rPr lang="ko-KR" altLang="en-US" sz="1400" dirty="0" err="1"/>
              <a:t>샐리와</a:t>
            </a:r>
            <a:r>
              <a:rPr lang="ko-KR" altLang="en-US" sz="1400" dirty="0"/>
              <a:t> 아버지의 두 시점의 이야기를 들은 후 바로 본격적인 게임에 들어간다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아버지가 위독하다는 연락을 받고 급하게 고향으로 내려가는 딸의 이야기로 시작된다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아버지가 쓰러진 것 만 빼면 매우 완벽한 하루였던 </a:t>
            </a:r>
            <a:r>
              <a:rPr lang="ko-KR" altLang="en-US" sz="1400" dirty="0" err="1"/>
              <a:t>샐리는</a:t>
            </a:r>
            <a:r>
              <a:rPr lang="ko-KR" altLang="en-US" sz="1400" dirty="0"/>
              <a:t> 급하게 </a:t>
            </a:r>
            <a:r>
              <a:rPr lang="en-US" altLang="ko-KR" sz="1400" dirty="0"/>
              <a:t>2</a:t>
            </a:r>
            <a:r>
              <a:rPr lang="ko-KR" altLang="en-US" sz="1400" dirty="0"/>
              <a:t>시간 뒤에 출발하는 열차를 타고 고향으로 간다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그때 의식을 잃은 아버지는 눈을 떠 보니 옆에 급하게 뛰어 가는 딸이 있었고 일단 위험하지 않게 옆에서 도와 주기로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그날 따라 운이 너무 좋은 </a:t>
            </a:r>
            <a:r>
              <a:rPr lang="ko-KR" altLang="en-US" sz="1400" dirty="0" err="1"/>
              <a:t>샐리</a:t>
            </a:r>
            <a:r>
              <a:rPr lang="en-US" altLang="ko-KR" sz="1400" dirty="0"/>
              <a:t>, </a:t>
            </a:r>
            <a:r>
              <a:rPr lang="ko-KR" altLang="en-US" sz="1400" dirty="0"/>
              <a:t>빨간 불인 신호등 조차 그녀가 지나갈 때 모두 파란 불로 바뀐다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가는 길이 막히지 않고 순탄하게 진행 되는 것이 아버지 덕분임을 </a:t>
            </a:r>
            <a:r>
              <a:rPr lang="ko-KR" altLang="en-US" sz="1400" dirty="0" err="1"/>
              <a:t>샐리는</a:t>
            </a:r>
            <a:r>
              <a:rPr lang="ko-KR" altLang="en-US" sz="1400" dirty="0"/>
              <a:t>  모르고 급하게 열차를 타러 뛰어간다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241574C-4396-43EA-8AF2-E4C2372C857B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9ABF05-3D06-42A9-98F3-120EF0AC2221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00F3379-3EE8-4D36-9E6A-2BDBA6FEA914}"/>
              </a:ext>
            </a:extLst>
          </p:cNvPr>
          <p:cNvSpPr txBox="1">
            <a:spLocks/>
          </p:cNvSpPr>
          <p:nvPr/>
        </p:nvSpPr>
        <p:spPr>
          <a:xfrm>
            <a:off x="838200" y="1123721"/>
            <a:ext cx="4549048" cy="44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초반 게임 스토리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899A8F-2AD4-4736-A7E0-93A989266E54}"/>
              </a:ext>
            </a:extLst>
          </p:cNvPr>
          <p:cNvCxnSpPr>
            <a:cxnSpLocks/>
          </p:cNvCxnSpPr>
          <p:nvPr/>
        </p:nvCxnSpPr>
        <p:spPr>
          <a:xfrm>
            <a:off x="838200" y="1509309"/>
            <a:ext cx="227452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샐리의 법칙에 대한 이미지 검색결과">
            <a:extLst>
              <a:ext uri="{FF2B5EF4-FFF2-40B4-BE49-F238E27FC236}">
                <a16:creationId xmlns:a16="http://schemas.microsoft.com/office/drawing/2014/main" id="{C63ECBD0-0F2D-42CD-9376-C33972ACE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17" y="4378667"/>
            <a:ext cx="3342056" cy="18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샐리의 법칙에 대한 이미지 검색결과">
            <a:extLst>
              <a:ext uri="{FF2B5EF4-FFF2-40B4-BE49-F238E27FC236}">
                <a16:creationId xmlns:a16="http://schemas.microsoft.com/office/drawing/2014/main" id="{D4BD191E-BE19-4C49-8AEB-EF5B074C3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774" y="4378667"/>
            <a:ext cx="3342056" cy="18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관련 이미지">
            <a:extLst>
              <a:ext uri="{FF2B5EF4-FFF2-40B4-BE49-F238E27FC236}">
                <a16:creationId xmlns:a16="http://schemas.microsoft.com/office/drawing/2014/main" id="{654A244B-1BE8-4AD2-A49D-727C1E83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131" y="4375451"/>
            <a:ext cx="3342058" cy="187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8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3025E-6EA2-46EB-B238-99D0DF51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814"/>
          </a:xfrm>
        </p:spPr>
        <p:txBody>
          <a:bodyPr/>
          <a:lstStyle/>
          <a:p>
            <a:r>
              <a:rPr lang="ko-KR" altLang="en-US" dirty="0" err="1"/>
              <a:t>샐리의</a:t>
            </a:r>
            <a:r>
              <a:rPr lang="ko-KR" altLang="en-US" dirty="0"/>
              <a:t> 법칙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97E4B-FCDA-443C-BE70-603DF173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2734"/>
            <a:ext cx="10515600" cy="10648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오로지 텍스트만 활용함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다만 딸의 시점에서는 딸의 이야기만 보이고</a:t>
            </a:r>
            <a:r>
              <a:rPr lang="en-US" altLang="ko-KR" sz="1400" dirty="0"/>
              <a:t> </a:t>
            </a:r>
            <a:r>
              <a:rPr lang="ko-KR" altLang="en-US" sz="1400" dirty="0"/>
              <a:t>아버지의 시점에서는 딸의 이야기를 흐릿하게 처리해 상반되는 두 입장을 보여줌</a:t>
            </a:r>
            <a:endParaRPr lang="en-US" altLang="ko-KR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241574C-4396-43EA-8AF2-E4C2372C857B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9ABF05-3D06-42A9-98F3-120EF0AC2221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00F3379-3EE8-4D36-9E6A-2BDBA6FEA914}"/>
              </a:ext>
            </a:extLst>
          </p:cNvPr>
          <p:cNvSpPr txBox="1">
            <a:spLocks/>
          </p:cNvSpPr>
          <p:nvPr/>
        </p:nvSpPr>
        <p:spPr>
          <a:xfrm>
            <a:off x="838200" y="1123721"/>
            <a:ext cx="4549048" cy="44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스토리 전달 방식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899A8F-2AD4-4736-A7E0-93A989266E54}"/>
              </a:ext>
            </a:extLst>
          </p:cNvPr>
          <p:cNvCxnSpPr>
            <a:cxnSpLocks/>
          </p:cNvCxnSpPr>
          <p:nvPr/>
        </p:nvCxnSpPr>
        <p:spPr>
          <a:xfrm>
            <a:off x="838200" y="1509309"/>
            <a:ext cx="227452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관련 이미지">
            <a:extLst>
              <a:ext uri="{FF2B5EF4-FFF2-40B4-BE49-F238E27FC236}">
                <a16:creationId xmlns:a16="http://schemas.microsoft.com/office/drawing/2014/main" id="{654A244B-1BE8-4AD2-A49D-727C1E83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32" y="3252902"/>
            <a:ext cx="4848362" cy="272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관련 이미지">
            <a:extLst>
              <a:ext uri="{FF2B5EF4-FFF2-40B4-BE49-F238E27FC236}">
                <a16:creationId xmlns:a16="http://schemas.microsoft.com/office/drawing/2014/main" id="{A013B1D3-3C37-4178-BBBB-493D5691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54" y="3256233"/>
            <a:ext cx="4848361" cy="272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1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3025E-6EA2-46EB-B238-99D0DF51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814"/>
          </a:xfrm>
        </p:spPr>
        <p:txBody>
          <a:bodyPr/>
          <a:lstStyle/>
          <a:p>
            <a:r>
              <a:rPr lang="ko-KR" altLang="en-US" dirty="0" err="1"/>
              <a:t>샐리의</a:t>
            </a:r>
            <a:r>
              <a:rPr lang="ko-KR" altLang="en-US" dirty="0"/>
              <a:t> 법칙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97E4B-FCDA-443C-BE70-603DF173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162"/>
            <a:ext cx="10515600" cy="20085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단순 게임을 넘어서 깊이 있는 스토리로 유저를 감동하게 만드는 게임이다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지속적인 업데이트</a:t>
            </a:r>
            <a:r>
              <a:rPr lang="en-US" altLang="ko-KR" sz="1400" dirty="0"/>
              <a:t>(</a:t>
            </a:r>
            <a:r>
              <a:rPr lang="ko-KR" altLang="en-US" sz="1400" dirty="0"/>
              <a:t>가족 사진을 모으는 컨텐츠</a:t>
            </a:r>
            <a:r>
              <a:rPr lang="en-US" altLang="ko-KR" sz="1400" dirty="0"/>
              <a:t>)</a:t>
            </a:r>
            <a:r>
              <a:rPr lang="ko-KR" altLang="en-US" sz="1400" dirty="0"/>
              <a:t>로 스토리의 깊이를 더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좋은 스토리로 유저들에게 높은 평가를 받아 </a:t>
            </a:r>
            <a:r>
              <a:rPr lang="en-US" altLang="ko-KR" sz="1400" dirty="0"/>
              <a:t>2018</a:t>
            </a:r>
            <a:r>
              <a:rPr lang="ko-KR" altLang="en-US" sz="1400" dirty="0"/>
              <a:t>년도에 새로운 플랫폼으로 다시 출시함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게임에서 동화로 출판된 대표적인 예시로 좋은 스토리가 문화 산업에 미치는 영향력을 실감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241574C-4396-43EA-8AF2-E4C2372C857B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9ABF05-3D06-42A9-98F3-120EF0AC2221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://www.thegames.co.kr/news/photo/201610/193075_23483_1042.png">
            <a:extLst>
              <a:ext uri="{FF2B5EF4-FFF2-40B4-BE49-F238E27FC236}">
                <a16:creationId xmlns:a16="http://schemas.microsoft.com/office/drawing/2014/main" id="{2A456F4F-3DDB-4A7F-BE88-BDF4108E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0" y="3434264"/>
            <a:ext cx="3598778" cy="269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샐리의 법칙에 대한 이미지 검색결과">
            <a:extLst>
              <a:ext uri="{FF2B5EF4-FFF2-40B4-BE49-F238E27FC236}">
                <a16:creationId xmlns:a16="http://schemas.microsoft.com/office/drawing/2014/main" id="{1F48FE85-17A7-4B03-AE41-5E96C40B1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6" t="4777" r="29031" b="22966"/>
          <a:stretch/>
        </p:blipFill>
        <p:spPr bwMode="auto">
          <a:xfrm>
            <a:off x="4742077" y="3429000"/>
            <a:ext cx="2714006" cy="27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관련 이미지">
            <a:extLst>
              <a:ext uri="{FF2B5EF4-FFF2-40B4-BE49-F238E27FC236}">
                <a16:creationId xmlns:a16="http://schemas.microsoft.com/office/drawing/2014/main" id="{C73ACD59-32FE-4F19-8CFD-F76E1ABAA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52" y="3426539"/>
            <a:ext cx="3598768" cy="269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73B717C-30B1-4E1D-8882-EB4D8C193431}"/>
              </a:ext>
            </a:extLst>
          </p:cNvPr>
          <p:cNvSpPr txBox="1">
            <a:spLocks/>
          </p:cNvSpPr>
          <p:nvPr/>
        </p:nvSpPr>
        <p:spPr>
          <a:xfrm>
            <a:off x="838200" y="1123721"/>
            <a:ext cx="4549048" cy="44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좋은 스토리의 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04C4B6D-1299-4DF0-A6B8-D5920C020DC4}"/>
              </a:ext>
            </a:extLst>
          </p:cNvPr>
          <p:cNvCxnSpPr>
            <a:cxnSpLocks/>
          </p:cNvCxnSpPr>
          <p:nvPr/>
        </p:nvCxnSpPr>
        <p:spPr>
          <a:xfrm>
            <a:off x="838200" y="1509309"/>
            <a:ext cx="227452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0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F0C44-E564-41D6-B790-0236B13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709"/>
          </a:xfrm>
        </p:spPr>
        <p:txBody>
          <a:bodyPr/>
          <a:lstStyle/>
          <a:p>
            <a:r>
              <a:rPr lang="ko-KR" altLang="en-US" dirty="0" err="1"/>
              <a:t>도쿠로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3BBA8-19F8-4563-A197-99714085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234"/>
            <a:ext cx="10515600" cy="24048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마왕의 말단 병사 해골이 되어 납치 되었던 공주와 함께 성을 탈출하는 이야기 이다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공주 </a:t>
            </a:r>
            <a:r>
              <a:rPr lang="en-US" altLang="ko-KR" sz="1400" dirty="0"/>
              <a:t>AI</a:t>
            </a:r>
            <a:r>
              <a:rPr lang="ko-KR" altLang="en-US" sz="1400" dirty="0"/>
              <a:t>는 직진 말고는 모르기 때문에 플레이어가 직접 공주를 도와주어야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파란색 물약과 파란색</a:t>
            </a:r>
            <a:r>
              <a:rPr lang="en-US" altLang="ko-KR" sz="1400" dirty="0"/>
              <a:t>, </a:t>
            </a:r>
            <a:r>
              <a:rPr lang="ko-KR" altLang="en-US" sz="1400" dirty="0"/>
              <a:t>빨간색</a:t>
            </a:r>
            <a:r>
              <a:rPr lang="en-US" altLang="ko-KR" sz="1400" dirty="0"/>
              <a:t>, </a:t>
            </a:r>
            <a:r>
              <a:rPr lang="ko-KR" altLang="en-US" sz="1400" dirty="0"/>
              <a:t>하얀색 분필을 이용해 퍼즐을 풀어가는 방식의 게임이다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파란색 물약을 사용하면 해골은 꽃미남 왕자로 변신하게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공주를 흰 꽃이 있는 곳까지 안전하게 데려가면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1442DA8-3277-4F59-8095-53CD61B0E6D4}"/>
              </a:ext>
            </a:extLst>
          </p:cNvPr>
          <p:cNvCxnSpPr>
            <a:cxnSpLocks/>
          </p:cNvCxnSpPr>
          <p:nvPr/>
        </p:nvCxnSpPr>
        <p:spPr>
          <a:xfrm>
            <a:off x="352540" y="1123721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9707D2-A4D6-4020-BC5B-674DC17CC9EB}"/>
              </a:ext>
            </a:extLst>
          </p:cNvPr>
          <p:cNvCxnSpPr>
            <a:cxnSpLocks/>
          </p:cNvCxnSpPr>
          <p:nvPr/>
        </p:nvCxnSpPr>
        <p:spPr>
          <a:xfrm>
            <a:off x="352540" y="6323683"/>
            <a:ext cx="11446525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도쿠로 게임에 대한 이미지 검색결과">
            <a:extLst>
              <a:ext uri="{FF2B5EF4-FFF2-40B4-BE49-F238E27FC236}">
                <a16:creationId xmlns:a16="http://schemas.microsoft.com/office/drawing/2014/main" id="{92F56F38-5EED-4EB6-9C3A-2988F3C1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3974113"/>
            <a:ext cx="3821935" cy="224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도쿠로 게임에 대한 이미지 검색결과">
            <a:extLst>
              <a:ext uri="{FF2B5EF4-FFF2-40B4-BE49-F238E27FC236}">
                <a16:creationId xmlns:a16="http://schemas.microsoft.com/office/drawing/2014/main" id="{E776750F-FD3A-49FE-B354-A40592188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0" y="3977085"/>
            <a:ext cx="3976228" cy="223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2FC3C41-B365-4AA4-ADF3-5DD308839793}"/>
              </a:ext>
            </a:extLst>
          </p:cNvPr>
          <p:cNvSpPr txBox="1">
            <a:spLocks/>
          </p:cNvSpPr>
          <p:nvPr/>
        </p:nvSpPr>
        <p:spPr>
          <a:xfrm>
            <a:off x="838200" y="1123721"/>
            <a:ext cx="4549048" cy="44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간략한 정리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4B613F2-C2E9-4546-AB58-76996E70C395}"/>
              </a:ext>
            </a:extLst>
          </p:cNvPr>
          <p:cNvCxnSpPr>
            <a:cxnSpLocks/>
          </p:cNvCxnSpPr>
          <p:nvPr/>
        </p:nvCxnSpPr>
        <p:spPr>
          <a:xfrm>
            <a:off x="838200" y="1509309"/>
            <a:ext cx="227452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42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1050</Words>
  <Application>Microsoft Office PowerPoint</Application>
  <PresentationFormat>와이드스크린</PresentationFormat>
  <Paragraphs>108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좋은 스토리텔링</vt:lpstr>
      <vt:lpstr>목차</vt:lpstr>
      <vt:lpstr>좋은 스토리텔링</vt:lpstr>
      <vt:lpstr>좋은 스토리 텔링</vt:lpstr>
      <vt:lpstr>샐리의 법칙</vt:lpstr>
      <vt:lpstr>샐리의 법칙</vt:lpstr>
      <vt:lpstr>샐리의 법칙</vt:lpstr>
      <vt:lpstr>샐리의 법칙</vt:lpstr>
      <vt:lpstr>도쿠로</vt:lpstr>
      <vt:lpstr>도쿠로</vt:lpstr>
      <vt:lpstr>도쿠로</vt:lpstr>
      <vt:lpstr>도쿠로</vt:lpstr>
      <vt:lpstr>스왐피! (  where is my water! )</vt:lpstr>
      <vt:lpstr>스왐피! (  where is my water! )</vt:lpstr>
      <vt:lpstr>게임 스토리텔링 방향성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재호 정</dc:creator>
  <cp:lastModifiedBy>재호 정</cp:lastModifiedBy>
  <cp:revision>29</cp:revision>
  <dcterms:created xsi:type="dcterms:W3CDTF">2019-09-09T11:43:45Z</dcterms:created>
  <dcterms:modified xsi:type="dcterms:W3CDTF">2019-09-09T17:03:57Z</dcterms:modified>
</cp:coreProperties>
</file>